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9" r:id="rId2"/>
    <p:sldId id="337" r:id="rId3"/>
    <p:sldId id="338" r:id="rId4"/>
    <p:sldId id="281" r:id="rId5"/>
    <p:sldId id="339" r:id="rId6"/>
    <p:sldId id="342" r:id="rId7"/>
    <p:sldId id="340" r:id="rId8"/>
    <p:sldId id="341" r:id="rId9"/>
    <p:sldId id="343" r:id="rId10"/>
    <p:sldId id="344" r:id="rId11"/>
    <p:sldId id="345" r:id="rId12"/>
    <p:sldId id="346" r:id="rId13"/>
    <p:sldId id="347" r:id="rId14"/>
    <p:sldId id="333" r:id="rId15"/>
    <p:sldId id="348" r:id="rId16"/>
    <p:sldId id="349" r:id="rId17"/>
    <p:sldId id="336" r:id="rId18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291" autoAdjust="0"/>
  </p:normalViewPr>
  <p:slideViewPr>
    <p:cSldViewPr>
      <p:cViewPr varScale="1">
        <p:scale>
          <a:sx n="45" d="100"/>
          <a:sy n="45" d="100"/>
        </p:scale>
        <p:origin x="1266" y="54"/>
      </p:cViewPr>
      <p:guideLst>
        <p:guide orient="horz" pos="2160"/>
        <p:guide pos="2880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99" cy="4969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063" y="0"/>
            <a:ext cx="2944899" cy="4969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85DC7-CE85-4E3D-A26A-561B9A39EFC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795"/>
            <a:ext cx="2944899" cy="4969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063" y="9432795"/>
            <a:ext cx="2944899" cy="4969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1C5BC-3F91-4973-BF70-EDBAECE09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39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B4CFB6-35BA-4FA5-B26B-F2AC37A6ACD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814581-8198-4C5E-A2D2-FFCA05E9F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5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14581-8198-4C5E-A2D2-FFCA05E9F1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96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43000"/>
            <a:ext cx="5029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2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243840"/>
            <a:ext cx="23469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9" r:id="rId10"/>
    <p:sldLayoutId id="2147483674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em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CDD4B516-B7FA-4E96-B6B4-832E2CDD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pl-PL" sz="2800" b="1" dirty="0">
              <a:solidFill>
                <a:schemeClr val="tx2">
                  <a:lumMod val="75000"/>
                </a:schemeClr>
              </a:solidFill>
              <a:latin typeface="Sitka Display" panose="02000505000000020004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2800" b="1" dirty="0">
              <a:solidFill>
                <a:schemeClr val="tx2">
                  <a:lumMod val="75000"/>
                </a:schemeClr>
              </a:solidFill>
              <a:latin typeface="Sitka Display" panose="02000505000000020004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800" b="1" dirty="0">
                <a:solidFill>
                  <a:schemeClr val="tx2">
                    <a:lumMod val="75000"/>
                  </a:schemeClr>
                </a:solidFill>
                <a:latin typeface="Sitka Display" panose="02000505000000020004" pitchFamily="2" charset="0"/>
                <a:cs typeface="Times New Roman" panose="02020603050405020304" pitchFamily="18" charset="0"/>
              </a:rPr>
              <a:t>Informacja z działań Ogólnopolskiego </a:t>
            </a:r>
          </a:p>
          <a:p>
            <a:pPr marL="0" indent="0" algn="ctr">
              <a:buNone/>
            </a:pPr>
            <a:r>
              <a:rPr lang="pl-PL" sz="2800" b="1" dirty="0">
                <a:solidFill>
                  <a:schemeClr val="tx2">
                    <a:lumMod val="75000"/>
                  </a:schemeClr>
                </a:solidFill>
                <a:latin typeface="Sitka Display" panose="02000505000000020004" pitchFamily="2" charset="0"/>
                <a:cs typeface="Times New Roman" panose="02020603050405020304" pitchFamily="18" charset="0"/>
              </a:rPr>
              <a:t>Komitetu Protestacyjno – </a:t>
            </a:r>
            <a:r>
              <a:rPr lang="pl-PL" sz="2800" b="1" dirty="0" err="1">
                <a:solidFill>
                  <a:schemeClr val="tx2">
                    <a:lumMod val="75000"/>
                  </a:schemeClr>
                </a:solidFill>
                <a:latin typeface="Sitka Display" panose="02000505000000020004" pitchFamily="2" charset="0"/>
                <a:cs typeface="Times New Roman" panose="02020603050405020304" pitchFamily="18" charset="0"/>
              </a:rPr>
              <a:t>Strajkowgo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  <a:latin typeface="Sitka Display" panose="02000505000000020004" pitchFamily="2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Sitka Display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1453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2">
                    <a:lumMod val="20000"/>
                    <a:lumOff val="80000"/>
                  </a:schemeClr>
                </a:solidFill>
                <a:latin typeface="Sitka Display" panose="02000505000000020004" pitchFamily="2" charset="0"/>
              </a:rPr>
              <a:t>       </a:t>
            </a:r>
            <a:r>
              <a:rPr lang="pl-PL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Sitka Display" panose="02000505000000020004" pitchFamily="2" charset="0"/>
              </a:rPr>
              <a:t>Posiedzenie Naczelnej Rady </a:t>
            </a:r>
          </a:p>
          <a:p>
            <a:pPr algn="ctr"/>
            <a:r>
              <a:rPr lang="pl-PL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Sitka Display" panose="02000505000000020004" pitchFamily="2" charset="0"/>
              </a:rPr>
              <a:t>Pielęgniarek i Położnych  18.10.2021</a:t>
            </a:r>
          </a:p>
        </p:txBody>
      </p:sp>
      <p:pic>
        <p:nvPicPr>
          <p:cNvPr id="8" name="Obraz 7" descr="C:\Users\kosmalski1\AppData\Local\Microsoft\Windows\INetCache\Content.Word\LOGO_nipip_kolor_kwadrat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614"/>
            <a:ext cx="2209161" cy="14665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3200400" y="4191000"/>
            <a:ext cx="37772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Sitka Display" panose="02000505000000020004" pitchFamily="2" charset="0"/>
              </a:rPr>
              <a:t>Członkowie OKPS z ramienia </a:t>
            </a:r>
            <a:r>
              <a:rPr lang="pl-PL" dirty="0" err="1">
                <a:solidFill>
                  <a:schemeClr val="tx2">
                    <a:lumMod val="75000"/>
                  </a:schemeClr>
                </a:solidFill>
                <a:latin typeface="Sitka Display" panose="02000505000000020004" pitchFamily="2" charset="0"/>
              </a:rPr>
              <a:t>NRPiP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Sitka Display" panose="02000505000000020004" pitchFamily="2" charset="0"/>
              </a:rPr>
              <a:t>: </a:t>
            </a:r>
          </a:p>
          <a:p>
            <a:pPr algn="ctr"/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Sitka Display" panose="02000505000000020004" pitchFamily="2" charset="0"/>
              </a:rPr>
              <a:t>Mariola Łodzińska</a:t>
            </a:r>
            <a:br>
              <a:rPr lang="pl-PL" dirty="0">
                <a:solidFill>
                  <a:schemeClr val="tx2">
                    <a:lumMod val="75000"/>
                  </a:schemeClr>
                </a:solidFill>
                <a:latin typeface="Sitka Display" panose="02000505000000020004" pitchFamily="2" charset="0"/>
              </a:rPr>
            </a:b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Sitka Display" panose="02000505000000020004" pitchFamily="2" charset="0"/>
              </a:rPr>
              <a:t>Andrzej </a:t>
            </a:r>
            <a:r>
              <a:rPr lang="pl-PL" dirty="0" err="1">
                <a:solidFill>
                  <a:schemeClr val="tx2">
                    <a:lumMod val="75000"/>
                  </a:schemeClr>
                </a:solidFill>
                <a:latin typeface="Sitka Display" panose="02000505000000020004" pitchFamily="2" charset="0"/>
              </a:rPr>
              <a:t>Tytuła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Sitka Display" panose="02000505000000020004" pitchFamily="2" charset="0"/>
              </a:rPr>
              <a:t> </a:t>
            </a:r>
          </a:p>
          <a:p>
            <a:pPr algn="ctr"/>
            <a:endParaRPr lang="pl-PL" dirty="0">
              <a:solidFill>
                <a:schemeClr val="tx2">
                  <a:lumMod val="75000"/>
                </a:schemeClr>
              </a:solidFill>
              <a:latin typeface="Sitka Display" panose="02000505000000020004" pitchFamily="2" charset="0"/>
            </a:endParaRPr>
          </a:p>
          <a:p>
            <a:pPr algn="ctr"/>
            <a:endParaRPr lang="pl-PL" dirty="0">
              <a:solidFill>
                <a:schemeClr val="tx2">
                  <a:lumMod val="75000"/>
                </a:schemeClr>
              </a:solidFill>
              <a:latin typeface="Sitka Display" panose="02000505000000020004" pitchFamily="2" charset="0"/>
            </a:endParaRPr>
          </a:p>
          <a:p>
            <a:pPr algn="ctr"/>
            <a:endParaRPr lang="pl-PL" dirty="0">
              <a:solidFill>
                <a:schemeClr val="tx2">
                  <a:lumMod val="75000"/>
                </a:schemeClr>
              </a:solidFill>
              <a:latin typeface="Sitka Display" panose="02000505000000020004" pitchFamily="2" charset="0"/>
            </a:endParaRPr>
          </a:p>
          <a:p>
            <a:pPr algn="ctr"/>
            <a:endParaRPr lang="pl-PL" dirty="0">
              <a:solidFill>
                <a:schemeClr val="tx2">
                  <a:lumMod val="75000"/>
                </a:schemeClr>
              </a:solidFill>
              <a:latin typeface="Sitka Display" panose="02000505000000020004" pitchFamily="2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4" y="3924300"/>
            <a:ext cx="2905656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67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04800"/>
            <a:ext cx="9144000" cy="11453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/>
              <a:t>30.09.2021 r.</a:t>
            </a:r>
          </a:p>
          <a:p>
            <a:pPr algn="ctr"/>
            <a:r>
              <a:rPr lang="pl-PL" sz="2800" dirty="0"/>
              <a:t>  Czwarte spotkanie - ustalenia</a:t>
            </a:r>
            <a:endParaRPr lang="en-US" sz="2800" dirty="0"/>
          </a:p>
        </p:txBody>
      </p:sp>
      <p:pic>
        <p:nvPicPr>
          <p:cNvPr id="8" name="Obraz 7" descr="C:\Users\kosmalski1\AppData\Local\Microsoft\Windows\INetCache\Content.Word\LOGO_nipip_kolor_kwadrat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9525"/>
            <a:ext cx="2209161" cy="14665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76200" y="1371600"/>
            <a:ext cx="9067800" cy="5870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Dyskusja nad postulatami i wyjaśnianie rozbieżności pomiędzy stronami </a:t>
            </a:r>
            <a:b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 wskazaniem argumentów OKPS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Postulat 4.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Ochrona dla funkcjonariusza publicznego – ustalenie, które zyskało akceptację MZ dla ochrony dla osób wykonujących zawody medyczne w związku z wykonywaniem zawodu natomiast zawody niemedyczne tylko w miejscu pracy.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Postulat 5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Stworzenie warunków chroniących medyków (no-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fault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uzgodnione przez MZ podjęcie inicjatywy legislacyjnej przez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RzPP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Postulat 6.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Rezygnacja z tworzenia nowych zawodów medycznych – argumentem za utworzeniem „nowych zawodów”- DRKM nie widział zagrożenia ze względu na pilotaż tylko dla 50 osób.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Postulat 7.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Urlop na poratowanie zdrowia – kwestia sporna dotyczyła: wymiaru czasu trwania urlopu 6 miesięcy, wydłużenie stażu do 20 lat, kierowanie przez lekarza orzecznika ZUS, wynagrodzenie jak za niezdolność do pracy czyli 80%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Postulat 8.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Wskazano terminy procedowanych projektów ustaw- do końca października ustawa o medycynie laboratoryjnej, do listopada ustawa o samorządzie ratowników medycznych i zawodzie ratownika medycznego a do końca listopada ustawa o innych zawodach medycznych. Strona OKPS domagała się przesłania projektów ustaw do zaopiniowania.</a:t>
            </a:r>
          </a:p>
          <a:p>
            <a:pPr lvl="0">
              <a:lnSpc>
                <a:spcPct val="107000"/>
              </a:lnSpc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az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447800" cy="1260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26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04800"/>
            <a:ext cx="9144000" cy="11453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/>
              <a:t>05.10.2021 r.</a:t>
            </a:r>
          </a:p>
          <a:p>
            <a:pPr algn="ctr"/>
            <a:r>
              <a:rPr lang="pl-PL" sz="2800" dirty="0"/>
              <a:t> Piąte spotkanie - ustalenia</a:t>
            </a:r>
            <a:endParaRPr lang="en-US" sz="2800" dirty="0"/>
          </a:p>
        </p:txBody>
      </p:sp>
      <p:pic>
        <p:nvPicPr>
          <p:cNvPr id="8" name="Obraz 7" descr="C:\Users\kosmalski1\AppData\Local\Microsoft\Windows\INetCache\Content.Word\LOGO_nipip_kolor_kwadrat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9525"/>
            <a:ext cx="2209161" cy="14665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76200" y="1371600"/>
            <a:ext cx="9067800" cy="607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spotkaniu zaproponowano agendę spotkania:</a:t>
            </a:r>
          </a:p>
          <a:p>
            <a:pPr marL="457200" lvl="0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Powołanie zespołu ekspertów ds. płac – przedstawiciele OKPS z Dyrektorami Departamentów i prawnikami</a:t>
            </a:r>
          </a:p>
          <a:p>
            <a:pPr marL="457200" lvl="0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Omówienie propozycji MZ do postulatów</a:t>
            </a:r>
          </a:p>
          <a:p>
            <a:pPr marL="342900" lvl="0" indent="-3429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Funkcjonariusz publiczny – MZ podejmie inicjatywę w terminie ustalonym przez strony</a:t>
            </a:r>
          </a:p>
          <a:p>
            <a:pPr marL="342900" lvl="0" indent="-3429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Wzrost nakładów na wzrost wynagrodzeń w 2022 r. – propozycja MZ wzrost wynagrodzeń od 1.07.2022</a:t>
            </a:r>
          </a:p>
          <a:p>
            <a:pPr marL="342900" lvl="0" indent="-3429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Pielęgniarki i położne ze średnim wykształceniem  i 10 letnim stażem pracy – przeniesienie do wyższej grupy zaszeregowania</a:t>
            </a:r>
          </a:p>
          <a:p>
            <a:pPr marL="342900" lvl="0" indent="-3429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Urlop na poratowanie zdrowia propozycja MZ niezmienna ze względu na ograniczone zasoby kadrowe czyli – po 20 latach, kierowanie przez lekarza orzecznika ZUS, na 6 miesięcy, wynagrodzenie jak za czas choroby</a:t>
            </a:r>
          </a:p>
          <a:p>
            <a:pPr marL="342900" lvl="0" indent="-3429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Ustalono że projekty ustaw dotyczące medycyny laboratoryjnej, o zawodzie ratownika medycznego, o innych zawodach medycznych będą skonsultowane z przedstawicielami  OKPS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Obraz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447800" cy="1260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274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04800"/>
            <a:ext cx="9144000" cy="11453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/>
              <a:t>05.10.2021 r.</a:t>
            </a:r>
          </a:p>
          <a:p>
            <a:pPr algn="ctr"/>
            <a:r>
              <a:rPr lang="pl-PL" sz="2800" dirty="0"/>
              <a:t> Piąte spotkanie – ustalenia c.d.</a:t>
            </a:r>
            <a:endParaRPr lang="en-US" sz="2800" dirty="0"/>
          </a:p>
        </p:txBody>
      </p:sp>
      <p:pic>
        <p:nvPicPr>
          <p:cNvPr id="8" name="Obraz 7" descr="C:\Users\kosmalski1\AppData\Local\Microsoft\Windows\INetCache\Content.Word\LOGO_nipip_kolor_kwadrat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9525"/>
            <a:ext cx="2209161" cy="14665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0" y="2514600"/>
            <a:ext cx="9144000" cy="2712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Deklaracja MZ w/s no-</a:t>
            </a: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fault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oraz funkcjonariusza publicznego – do końca października MZ wystąpi z inicjatywą legislacyjną. </a:t>
            </a:r>
          </a:p>
          <a:p>
            <a:pPr marL="342900" lvl="0" indent="-3429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Urlop na poratowanie zdrowia – doprecyzowanie rozbieżności J. </a:t>
            </a: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Bydłonia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prawnikami OKPS.</a:t>
            </a:r>
          </a:p>
          <a:p>
            <a:pPr marL="342900" lvl="0" indent="-3429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Deklaracja MZ do przesłania dla członków OKPS propozycji współczynników pracy do dnia 6.10.2021 do godz. 16.00.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Obraz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447800" cy="1260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54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1453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 descr="C:\Users\kosmalski1\AppData\Local\Microsoft\Windows\INetCache\Content.Word\LOGO_nipip_kolor_kwadrat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8614"/>
            <a:ext cx="2209161" cy="14665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729328"/>
              </p:ext>
            </p:extLst>
          </p:nvPr>
        </p:nvGraphicFramePr>
        <p:xfrm>
          <a:off x="76200" y="1219200"/>
          <a:ext cx="8991599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4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1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477"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latin typeface="Sitka Display" panose="02000505000000020004" pitchFamily="2" charset="0"/>
                      </a:endParaRPr>
                    </a:p>
                    <a:p>
                      <a:pPr algn="ctr"/>
                      <a:r>
                        <a:rPr lang="pl-PL" sz="1600" b="1" dirty="0">
                          <a:latin typeface="Sitka Display" panose="02000505000000020004" pitchFamily="2" charset="0"/>
                        </a:rPr>
                        <a:t>Lp.</a:t>
                      </a:r>
                      <a:endParaRPr lang="pl-PL" sz="1600" dirty="0">
                        <a:latin typeface="Sitka Display" panose="02000505000000020004" pitchFamily="2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latin typeface="Sitka Display" panose="02000505000000020004" pitchFamily="2" charset="0"/>
                        </a:rPr>
                        <a:t>Grupy zawodowe według kwalifikacji </a:t>
                      </a:r>
                      <a:r>
                        <a:rPr lang="pl-PL" sz="1600" b="1" dirty="0">
                          <a:solidFill>
                            <a:srgbClr val="FFFF00"/>
                          </a:solidFill>
                          <a:latin typeface="Sitka Display" panose="02000505000000020004" pitchFamily="2" charset="0"/>
                        </a:rPr>
                        <a:t>posiadanych</a:t>
                      </a:r>
                      <a:r>
                        <a:rPr lang="pl-PL" sz="1600" b="1" dirty="0">
                          <a:latin typeface="Sitka Display" panose="02000505000000020004" pitchFamily="2" charset="0"/>
                        </a:rPr>
                        <a:t> na zajmowanym stanowisku </a:t>
                      </a:r>
                      <a:endParaRPr lang="pl-PL" sz="1600" dirty="0">
                        <a:latin typeface="Sitka Display" panose="02000505000000020004" pitchFamily="2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latin typeface="Sitka Display" panose="02000505000000020004" pitchFamily="2" charset="0"/>
                        </a:rPr>
                        <a:t>Współczynnik pracy </a:t>
                      </a:r>
                      <a:endParaRPr lang="pl-PL" sz="1600" dirty="0">
                        <a:latin typeface="Sitka Display" panose="02000505000000020004" pitchFamily="2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1519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Sitka Display" panose="02000505000000020004" pitchFamily="2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Sitka Display" panose="02000505000000020004" pitchFamily="2" charset="0"/>
                        </a:rPr>
                        <a:t>Farmaceuta, fizjoterapeuta, diagnosta laboratoryjny, inny pracownik wykonujący zawód medyczny inny niż określony w lp. 1-4 z wyższym wykształceniem na poziomie magisterskim ze specjalizacją, pielęgniarka z tytułem zawodowym magister pielęgniarstwa albo położna z tytułem zawodowym magister położnictwa, która uzyskała tytuł specjalisty w dziedzinie pielęgniarstwa lub dziedzinie mającej zastosowanie w ochronie zdrowia.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latin typeface="Sitka Display" panose="02000505000000020004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384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Sitka Display" panose="02000505000000020004" pitchFamily="2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Sitka Display" panose="02000505000000020004" pitchFamily="2" charset="0"/>
                        </a:rPr>
                        <a:t>Pielęgniarka, położna z wyższym wykształceniem (studia I stopnia ) i specjalizację, albo pielęgniarka, położna ze średnim wykształceniem i specjalizacją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latin typeface="Sitka Display" panose="02000505000000020004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6758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Sitka Display" panose="02000505000000020004" pitchFamily="2" charset="0"/>
                        </a:rPr>
                        <a:t>7 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Sitka Display" panose="02000505000000020004" pitchFamily="2" charset="0"/>
                        </a:rPr>
                        <a:t>Technik </a:t>
                      </a:r>
                      <a:r>
                        <a:rPr lang="pl-PL" sz="1600" dirty="0" err="1">
                          <a:latin typeface="Sitka Display" panose="02000505000000020004" pitchFamily="2" charset="0"/>
                        </a:rPr>
                        <a:t>elektroradiologii</a:t>
                      </a:r>
                      <a:r>
                        <a:rPr lang="pl-PL" sz="1600" dirty="0">
                          <a:latin typeface="Sitka Display" panose="02000505000000020004" pitchFamily="2" charset="0"/>
                        </a:rPr>
                        <a:t>, pielęgniarka, położna, ratownik medyczny, diagnosta laboratoryjny, fizjoterapeuta, farmaceuta, inny pracownik wykonujący zawód medyczny inny niż określony w lp. 1-6 z wyższym wykształceniem na poziomie magisterskim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latin typeface="Sitka Display" panose="02000505000000020004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1600200" y="1596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bg1"/>
                </a:solidFill>
                <a:latin typeface="Sitka Display" panose="02000505000000020004" pitchFamily="2" charset="0"/>
              </a:rPr>
              <a:t>Propozycja zespołu ekspertów pracujących 5.10.2021 r. nad ustaleniem lewej strony tabeli w ustawie o zmianie ustawy </a:t>
            </a:r>
            <a:r>
              <a:rPr lang="pl-PL" sz="1600" b="1" i="1" dirty="0">
                <a:solidFill>
                  <a:schemeClr val="bg1"/>
                </a:solidFill>
                <a:latin typeface="Sitka Display" panose="02000505000000020004" pitchFamily="2" charset="0"/>
              </a:rPr>
              <a:t>o sposobie ustalania najniższego wynagrodzenia zasadniczego </a:t>
            </a:r>
            <a:r>
              <a:rPr lang="pl-PL" sz="1600" b="1" dirty="0">
                <a:solidFill>
                  <a:schemeClr val="bg1"/>
                </a:solidFill>
                <a:latin typeface="Sitka Display" panose="02000505000000020004" pitchFamily="2" charset="0"/>
              </a:rPr>
              <a:t>oraz zastąpienie określenia „wymaganych” na wyraz „posiadanych”</a:t>
            </a:r>
          </a:p>
        </p:txBody>
      </p:sp>
    </p:spTree>
    <p:extLst>
      <p:ext uri="{BB962C8B-B14F-4D97-AF65-F5344CB8AC3E}">
        <p14:creationId xmlns:p14="http://schemas.microsoft.com/office/powerpoint/2010/main" val="165064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1453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 descr="C:\Users\kosmalski1\AppData\Local\Microsoft\Windows\INetCache\Content.Word\LOGO_nipip_kolor_kwadrat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8614"/>
            <a:ext cx="2209161" cy="14665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70377"/>
              </p:ext>
            </p:extLst>
          </p:nvPr>
        </p:nvGraphicFramePr>
        <p:xfrm>
          <a:off x="76200" y="1219200"/>
          <a:ext cx="8991599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0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1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477"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latin typeface="Sitka Display" panose="02000505000000020004" pitchFamily="2" charset="0"/>
                      </a:endParaRPr>
                    </a:p>
                    <a:p>
                      <a:pPr algn="ctr"/>
                      <a:r>
                        <a:rPr lang="pl-PL" sz="1600" b="1" dirty="0">
                          <a:latin typeface="Sitka Display" panose="02000505000000020004" pitchFamily="2" charset="0"/>
                        </a:rPr>
                        <a:t>Lp.</a:t>
                      </a:r>
                      <a:endParaRPr lang="pl-PL" sz="1600" dirty="0">
                        <a:latin typeface="Sitka Display" panose="02000505000000020004" pitchFamily="2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latin typeface="Sitka Display" panose="02000505000000020004" pitchFamily="2" charset="0"/>
                        </a:rPr>
                        <a:t>Grupy zawodowe według kwalifikacji </a:t>
                      </a:r>
                      <a:r>
                        <a:rPr lang="pl-PL" sz="1600" b="1" dirty="0">
                          <a:solidFill>
                            <a:srgbClr val="FFFF00"/>
                          </a:solidFill>
                          <a:latin typeface="Sitka Display" panose="02000505000000020004" pitchFamily="2" charset="0"/>
                        </a:rPr>
                        <a:t>posiadanych</a:t>
                      </a:r>
                      <a:r>
                        <a:rPr lang="pl-PL" sz="1600" b="1" dirty="0">
                          <a:latin typeface="Sitka Display" panose="02000505000000020004" pitchFamily="2" charset="0"/>
                        </a:rPr>
                        <a:t> na zajmowanym stanowisku </a:t>
                      </a:r>
                      <a:endParaRPr lang="pl-PL" sz="1600" dirty="0">
                        <a:latin typeface="Sitka Display" panose="02000505000000020004" pitchFamily="2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latin typeface="Sitka Display" panose="02000505000000020004" pitchFamily="2" charset="0"/>
                        </a:rPr>
                        <a:t>Współczynnik pracy </a:t>
                      </a:r>
                      <a:endParaRPr lang="pl-PL" sz="1600" dirty="0">
                        <a:latin typeface="Sitka Display" panose="02000505000000020004" pitchFamily="2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1519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Sitka Display" panose="02000505000000020004" pitchFamily="2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Sitka Display" panose="02000505000000020004" pitchFamily="2" charset="0"/>
                        </a:rPr>
                        <a:t>Technik </a:t>
                      </a:r>
                      <a:r>
                        <a:rPr lang="pl-PL" sz="1600" dirty="0" err="1">
                          <a:latin typeface="Sitka Display" panose="02000505000000020004" pitchFamily="2" charset="0"/>
                        </a:rPr>
                        <a:t>elektroradiologii</a:t>
                      </a:r>
                      <a:r>
                        <a:rPr lang="pl-PL" sz="1600" dirty="0">
                          <a:latin typeface="Sitka Display" panose="02000505000000020004" pitchFamily="2" charset="0"/>
                        </a:rPr>
                        <a:t>, pielęgniarka, położna, ratownik medyczny, fizjoterapeuta, inny pracownik wykonujący zawód medyczny inny niż określony w lp. 1-7 z wyższym wykształceniem na poziomie studiów I stopnia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latin typeface="Sitka Display" panose="02000505000000020004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384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Sitka Display" panose="02000505000000020004" pitchFamily="2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Sitka Display" panose="02000505000000020004" pitchFamily="2" charset="0"/>
                        </a:rPr>
                        <a:t>Fizjoterapeuta, technik </a:t>
                      </a:r>
                      <a:r>
                        <a:rPr lang="pl-PL" sz="1600" dirty="0" err="1">
                          <a:latin typeface="Sitka Display" panose="02000505000000020004" pitchFamily="2" charset="0"/>
                        </a:rPr>
                        <a:t>elektroradiologii</a:t>
                      </a:r>
                      <a:r>
                        <a:rPr lang="pl-PL" sz="1600" dirty="0">
                          <a:latin typeface="Sitka Display" panose="02000505000000020004" pitchFamily="2" charset="0"/>
                        </a:rPr>
                        <a:t>, pielęgniarka, położna, ratownik medyczny, technik analityki medycznej ze średnim wykształceniem, która nie posiada tytułu specjalisty w dziedzinie pielęgniarstwa lub dziedzinie mającej zastosowanie w ochronie zdrowia po 10 latach stażu pracy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latin typeface="Sitka Display" panose="02000505000000020004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6758"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Sitka Display" panose="02000505000000020004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Sitka Display" panose="02000505000000020004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latin typeface="Sitka Display" panose="02000505000000020004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1447800" y="159603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bg1"/>
                </a:solidFill>
                <a:latin typeface="Sitka Display" panose="02000505000000020004" pitchFamily="2" charset="0"/>
              </a:rPr>
              <a:t>Propozycja zespołu ekspertów pracujących 5.10.2021 r. nad ustaleniem lewej strony tabeli w ustawie o zmianie ustawy </a:t>
            </a:r>
            <a:r>
              <a:rPr lang="pl-PL" sz="1600" b="1" i="1" dirty="0">
                <a:solidFill>
                  <a:schemeClr val="bg1"/>
                </a:solidFill>
                <a:latin typeface="Sitka Display" panose="02000505000000020004" pitchFamily="2" charset="0"/>
              </a:rPr>
              <a:t>o sposobie ustalania najniższego wynagrodzenia zasadniczego </a:t>
            </a:r>
            <a:r>
              <a:rPr lang="pl-PL" sz="1600" b="1" dirty="0">
                <a:solidFill>
                  <a:schemeClr val="bg1"/>
                </a:solidFill>
                <a:latin typeface="Sitka Display" panose="02000505000000020004" pitchFamily="2" charset="0"/>
              </a:rPr>
              <a:t>oraz zastąpienie określenia „wymaganych” na wyraz „posiadanych”</a:t>
            </a:r>
          </a:p>
        </p:txBody>
      </p:sp>
    </p:spTree>
    <p:extLst>
      <p:ext uri="{BB962C8B-B14F-4D97-AF65-F5344CB8AC3E}">
        <p14:creationId xmlns:p14="http://schemas.microsoft.com/office/powerpoint/2010/main" val="238033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04800"/>
            <a:ext cx="9144000" cy="11453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/>
              <a:t>07.10.2021 r. </a:t>
            </a:r>
          </a:p>
          <a:p>
            <a:pPr algn="ctr"/>
            <a:r>
              <a:rPr lang="pl-PL" sz="2800" dirty="0"/>
              <a:t>szóste spotkanie - ustalenia</a:t>
            </a:r>
            <a:endParaRPr lang="en-US" sz="2800" dirty="0"/>
          </a:p>
        </p:txBody>
      </p:sp>
      <p:pic>
        <p:nvPicPr>
          <p:cNvPr id="8" name="Obraz 7" descr="C:\Users\kosmalski1\AppData\Local\Microsoft\Windows\INetCache\Content.Word\LOGO_nipip_kolor_kwadrat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9525"/>
            <a:ext cx="2209161" cy="14665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0" y="2057400"/>
            <a:ext cx="9067800" cy="2053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Ministerstwo Zdrowia pomimo złożonych deklaracji w dniu 5.10.2021 r. o przesłaniu propozycji współczynników  do wypracowanej przez zespół ekspertów ds. płac lewej strony tabeli w ustawie o zmianie ustawy o sposobie ustalania najniższego wynagrodzenia zasadniczego nie otrzymaliśmy danych do czasu szóstego spotkania ustalonego w dniu 7.10.2021 r.</a:t>
            </a:r>
          </a:p>
        </p:txBody>
      </p:sp>
      <p:pic>
        <p:nvPicPr>
          <p:cNvPr id="10" name="Obraz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447800" cy="1260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815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04800"/>
            <a:ext cx="9144000" cy="11453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/>
              <a:t>07.10.2021 r. </a:t>
            </a:r>
          </a:p>
          <a:p>
            <a:pPr algn="ctr"/>
            <a:r>
              <a:rPr lang="pl-PL" sz="2800" dirty="0"/>
              <a:t>szóste spotkanie - ustalenia</a:t>
            </a:r>
            <a:endParaRPr lang="en-US" sz="2800" dirty="0"/>
          </a:p>
        </p:txBody>
      </p:sp>
      <p:pic>
        <p:nvPicPr>
          <p:cNvPr id="8" name="Obraz 7" descr="C:\Users\kosmalski1\AppData\Local\Microsoft\Windows\INetCache\Content.Word\LOGO_nipip_kolor_kwadrat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9525"/>
            <a:ext cx="2209161" cy="14665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4762" y="1295400"/>
            <a:ext cx="9067800" cy="5346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dniu </a:t>
            </a: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7.10.2021 r.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 </a:t>
            </a: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Bromber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Wiceminister Zdrowia przedstawił na spotkaniu projekt Porozumienia Intencyjnego natomiast nie przesłał współczynników pracy do których zobowiązało się Ministerstwo Zdrowia. 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Warunkiem podpisania porozumienia była likwidacja Białego Miasteczka 2.0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Współczynniki pracy pojawiły w treści porozumienia i nie były przedmiotem dyskusji, natomiast z uwagi na brak jakichkolwiek ustaleń co do treści porozumienia i braku możliwości jego realizacji </a:t>
            </a:r>
            <a:r>
              <a:rPr lang="pl-PL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Komitet nie podjął decyzji aby podpisać dokument.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Brak konkretów i terminów ale również brak możliwości wyegzekwowania realizacji postulatów był powodem napisania listu otwartego do Premiera RP. </a:t>
            </a:r>
            <a:b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 Morawieckiego i zaproszenia na spotkanie  w dniu 15.10.2021 w siedzibie </a:t>
            </a: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NIPiP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spotkaniu nikt z otoczenia Premiera nie pojawił się i do chwili obecnej nie otrzymaliśmy informacji  zwrotnej. 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Minister Zdrowia poinformował, że dalsze prace będą toczyć się w zespole trójstronnym na co jako OKPS </a:t>
            </a:r>
            <a:r>
              <a:rPr lang="pl-PL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wyraziliśmy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naszej akceptacji</a:t>
            </a:r>
          </a:p>
        </p:txBody>
      </p:sp>
      <p:pic>
        <p:nvPicPr>
          <p:cNvPr id="10" name="Obraz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447800" cy="1260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645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2"/>
            <a:ext cx="8839200" cy="888997"/>
          </a:xfrm>
        </p:spPr>
        <p:txBody>
          <a:bodyPr/>
          <a:lstStyle/>
          <a:p>
            <a:r>
              <a:rPr lang="pl-PL" dirty="0" err="1"/>
              <a:t>Mmmmm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	     </a:t>
            </a:r>
            <a:br>
              <a:rPr lang="pl-PL" dirty="0"/>
            </a:br>
            <a:br>
              <a:rPr lang="pl-PL" dirty="0"/>
            </a:br>
            <a:r>
              <a:rPr lang="pl-PL" dirty="0">
                <a:latin typeface="Sitka Banner" panose="02000505000000020004" pitchFamily="2" charset="0"/>
              </a:rPr>
              <a:t>                </a:t>
            </a:r>
            <a:r>
              <a:rPr lang="pl-PL" sz="6000" dirty="0">
                <a:solidFill>
                  <a:schemeClr val="accent1">
                    <a:lumMod val="50000"/>
                  </a:schemeClr>
                </a:solidFill>
                <a:latin typeface="Sitka Banner" panose="02000505000000020004" pitchFamily="2" charset="0"/>
              </a:rPr>
              <a:t>Dziękuję za uwagę</a:t>
            </a:r>
            <a:br>
              <a:rPr lang="pl-PL" sz="6000" dirty="0">
                <a:solidFill>
                  <a:schemeClr val="accent1">
                    <a:lumMod val="50000"/>
                  </a:schemeClr>
                </a:solidFill>
                <a:latin typeface="Sitka Banner" panose="02000505000000020004" pitchFamily="2" charset="0"/>
              </a:rPr>
            </a:br>
            <a:r>
              <a:rPr lang="pl-PL" sz="1200" b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anose="02000505000000020004" pitchFamily="2" charset="0"/>
              </a:rPr>
              <a:t>                                                                </a:t>
            </a:r>
            <a:br>
              <a:rPr lang="pl-PL" sz="1200" b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anose="02000505000000020004" pitchFamily="2" charset="0"/>
              </a:rPr>
            </a:br>
            <a:r>
              <a:rPr lang="pl-PL" sz="1200" b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anose="02000505000000020004" pitchFamily="2" charset="0"/>
              </a:rPr>
              <a:t>                                                                                       </a:t>
            </a:r>
            <a:r>
              <a:rPr lang="pl-PL" sz="2400" b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anose="02000505000000020004" pitchFamily="2" charset="0"/>
              </a:rPr>
              <a:t>Mariola  Łodzińska</a:t>
            </a:r>
            <a:br>
              <a:rPr lang="pl-PL" sz="2400" b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anose="02000505000000020004" pitchFamily="2" charset="0"/>
              </a:rPr>
            </a:br>
            <a:r>
              <a:rPr lang="pl-PL" sz="2400" b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anose="02000505000000020004" pitchFamily="2" charset="0"/>
              </a:rPr>
              <a:t>                                            Andrzej </a:t>
            </a:r>
            <a:r>
              <a:rPr lang="pl-PL" sz="2400" b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anose="02000505000000020004" pitchFamily="2" charset="0"/>
              </a:rPr>
              <a:t>Tytuła</a:t>
            </a:r>
            <a:br>
              <a:rPr lang="pl-PL" sz="2400" b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anose="02000505000000020004" pitchFamily="2" charset="0"/>
              </a:rPr>
            </a:br>
            <a:br>
              <a:rPr lang="pl-PL" sz="2400" b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anose="02000505000000020004" pitchFamily="2" charset="0"/>
              </a:rPr>
            </a:br>
            <a:r>
              <a:rPr lang="pl-PL" sz="2400" b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anose="02000505000000020004" pitchFamily="2" charset="0"/>
              </a:rPr>
              <a:t>                                         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Sitka Banner" panose="02000505000000020004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" y="0"/>
            <a:ext cx="9144000" cy="11453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 descr="C:\Users\kosmalski1\AppData\Local\Microsoft\Windows\INetCache\Content.Word\LOGO_nipip_kolor_kwadrat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614"/>
            <a:ext cx="2209161" cy="1466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CAF5E6D-76CB-4312-B743-2835F219A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956" y="0"/>
            <a:ext cx="2908044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0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B300F33-8CB5-4549-BBDD-C00C23373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528" y="2697416"/>
            <a:ext cx="2206943" cy="146316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903DEC0-68FB-4EA9-A724-C0B87EF07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228600"/>
            <a:ext cx="2206943" cy="146316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47DF464-9303-4890-B247-C2E2672B9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03303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3D117FA2-7D13-4EE3-B064-005D9B9DE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199" y="228600"/>
            <a:ext cx="5181600" cy="69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7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1453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/>
              <a:t>21.09.2021 r. </a:t>
            </a:r>
          </a:p>
          <a:p>
            <a:pPr algn="ctr"/>
            <a:r>
              <a:rPr lang="pl-PL" sz="2800" dirty="0"/>
              <a:t>Pierwsze spotkanie</a:t>
            </a:r>
            <a:endParaRPr lang="en-US" sz="2800" dirty="0"/>
          </a:p>
        </p:txBody>
      </p:sp>
      <p:pic>
        <p:nvPicPr>
          <p:cNvPr id="8" name="Obraz 7" descr="C:\Users\kosmalski1\AppData\Local\Microsoft\Windows\INetCache\Content.Word\LOGO_nipip_kolor_kwadrat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8614"/>
            <a:ext cx="2209161" cy="14665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152400" y="1905000"/>
            <a:ext cx="8839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Sitka Display" panose="02000505000000020004" pitchFamily="2" charset="0"/>
              </a:rPr>
              <a:t>Członkowie Komitetu Protestacyjno – Strajkowego po wydarzeniach </a:t>
            </a:r>
            <a:br>
              <a:rPr lang="pl-PL" sz="2400" dirty="0">
                <a:latin typeface="Sitka Display" panose="02000505000000020004" pitchFamily="2" charset="0"/>
              </a:rPr>
            </a:br>
            <a:r>
              <a:rPr lang="pl-PL" sz="2400" dirty="0">
                <a:latin typeface="Sitka Display" panose="02000505000000020004" pitchFamily="2" charset="0"/>
              </a:rPr>
              <a:t>w Białym Miasteczku zdecydowali się podjąć rozmowy </a:t>
            </a:r>
            <a:br>
              <a:rPr lang="pl-PL" sz="2400" dirty="0">
                <a:latin typeface="Sitka Display" panose="02000505000000020004" pitchFamily="2" charset="0"/>
              </a:rPr>
            </a:br>
            <a:r>
              <a:rPr lang="pl-PL" sz="2400" dirty="0">
                <a:latin typeface="Sitka Display" panose="02000505000000020004" pitchFamily="2" charset="0"/>
              </a:rPr>
              <a:t>z merytorycznym przedstawicielem Premiera bez personalnego wskazywania osoby delegowanej do podjęcia rozmów.</a:t>
            </a:r>
          </a:p>
          <a:p>
            <a:pPr algn="just"/>
            <a:r>
              <a:rPr lang="pl-PL" sz="2400" dirty="0">
                <a:latin typeface="Sitka Display" panose="02000505000000020004" pitchFamily="2" charset="0"/>
              </a:rPr>
              <a:t>W spotkaniach Ogólnopolskiego Komitetu Protestacyjno – </a:t>
            </a:r>
            <a:r>
              <a:rPr lang="pl-PL" sz="2400" dirty="0" err="1">
                <a:latin typeface="Sitka Display" panose="02000505000000020004" pitchFamily="2" charset="0"/>
              </a:rPr>
              <a:t>Strajkowgo</a:t>
            </a:r>
            <a:r>
              <a:rPr lang="pl-PL" sz="2400" dirty="0">
                <a:latin typeface="Sitka Display" panose="02000505000000020004" pitchFamily="2" charset="0"/>
              </a:rPr>
              <a:t> (OKPS) udział wzięli przedstawiciele Ministerstwa Zdrowia, w którym uczestniczyli: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2400" dirty="0">
                <a:latin typeface="Sitka Display" panose="02000505000000020004" pitchFamily="2" charset="0"/>
              </a:rPr>
              <a:t>P. </a:t>
            </a:r>
            <a:r>
              <a:rPr lang="pl-PL" sz="2400" dirty="0" err="1">
                <a:latin typeface="Sitka Display" panose="02000505000000020004" pitchFamily="2" charset="0"/>
              </a:rPr>
              <a:t>Bromber</a:t>
            </a:r>
            <a:r>
              <a:rPr lang="pl-PL" sz="2400" dirty="0">
                <a:latin typeface="Sitka Display" panose="02000505000000020004" pitchFamily="2" charset="0"/>
              </a:rPr>
              <a:t>  - Wiceminister Zdrowia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2400" dirty="0">
                <a:latin typeface="Sitka Display" panose="02000505000000020004" pitchFamily="2" charset="0"/>
              </a:rPr>
              <a:t>F. Nowak      - p.o. Prezesa NFZ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2400" dirty="0">
                <a:latin typeface="Sitka Display" panose="02000505000000020004" pitchFamily="2" charset="0"/>
              </a:rPr>
              <a:t>R. Topór Mądry - Prezes </a:t>
            </a:r>
            <a:r>
              <a:rPr lang="pl-PL" sz="2400" dirty="0" err="1">
                <a:latin typeface="Sitka Display" panose="02000505000000020004" pitchFamily="2" charset="0"/>
              </a:rPr>
              <a:t>AOTMiT</a:t>
            </a:r>
            <a:endParaRPr lang="pl-PL" sz="2400" dirty="0">
              <a:latin typeface="Sitka Display" panose="02000505000000020004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l-PL" sz="2400" dirty="0">
                <a:latin typeface="Sitka Display" panose="02000505000000020004" pitchFamily="2" charset="0"/>
              </a:rPr>
              <a:t>Dyrektorzy Departamentów w Ministerstwie Zdrowia</a:t>
            </a:r>
          </a:p>
        </p:txBody>
      </p:sp>
      <p:pic>
        <p:nvPicPr>
          <p:cNvPr id="10" name="Obraz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260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2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04800"/>
            <a:ext cx="9144000" cy="11453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/>
              <a:t>21.09.2021 r. pierwsze spotkanie </a:t>
            </a:r>
          </a:p>
          <a:p>
            <a:pPr algn="ctr"/>
            <a:r>
              <a:rPr lang="pl-PL" sz="2800" b="1" dirty="0"/>
              <a:t>- ustalenia</a:t>
            </a:r>
            <a:endParaRPr lang="en-US" sz="2800" b="1" dirty="0"/>
          </a:p>
        </p:txBody>
      </p:sp>
      <p:pic>
        <p:nvPicPr>
          <p:cNvPr id="8" name="Obraz 7" descr="C:\Users\kosmalski1\AppData\Local\Microsoft\Windows\INetCache\Content.Word\LOGO_nipip_kolor_kwadrat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8614"/>
            <a:ext cx="2209161" cy="14665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76200" y="1371600"/>
            <a:ext cx="9067800" cy="5607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pierwszym spotkaniu ustalono: </a:t>
            </a:r>
          </a:p>
          <a:p>
            <a:pPr marL="457200" lvl="0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potkania odbywać się będą we wtorki i czwartki każdego tygodnia a ewentualne zakończenie prac - 7.10.2021 r.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Komitet wstępnie zaproponował formę oraz tryb prowadzonych rozmów(nagrywanie posiedzeń, protokoły z posiedzeń, udział obserwatorów) - Ministerstwo Zdrowia nie zaakceptowało konieczności nagrywania posiedzeń oraz formalizowania spotkań </a:t>
            </a:r>
            <a:b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postaci protokołów.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Strona ministerialna chciała powołania tzw.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podstolików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pracy nad poszczególnymi postulatami - 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zaakceptowane przez OKPS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Komitet przedstawił wszystkie postulaty wraz z uzasadnieniem, które zostały wspólnie omówione, natomiast strona ministerialna poprosiła o wymianę informacji i odniesienie się do wątpliwości </a:t>
            </a:r>
            <a:b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niektórych zakresach tematycznych.  </a:t>
            </a:r>
          </a:p>
        </p:txBody>
      </p:sp>
      <p:pic>
        <p:nvPicPr>
          <p:cNvPr id="10" name="Obraz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447800" cy="1260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909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04800"/>
            <a:ext cx="9144000" cy="11453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/>
              <a:t>21.09.2021 r. </a:t>
            </a:r>
          </a:p>
          <a:p>
            <a:pPr algn="ctr"/>
            <a:r>
              <a:rPr lang="pl-PL" sz="2800" dirty="0"/>
              <a:t>Pierwsze spotkanie - ustalenia</a:t>
            </a:r>
            <a:endParaRPr lang="en-US" sz="2800" dirty="0"/>
          </a:p>
        </p:txBody>
      </p:sp>
      <p:pic>
        <p:nvPicPr>
          <p:cNvPr id="8" name="Obraz 7" descr="C:\Users\kosmalski1\AppData\Local\Microsoft\Windows\INetCache\Content.Word\LOGO_nipip_kolor_kwadrat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8614"/>
            <a:ext cx="2209161" cy="14665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76200" y="1981200"/>
            <a:ext cx="8915400" cy="4816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Ministerstwo Zdrowia poprosiło o dookreślenie: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Zawodów medycznych i ich liczby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Ustalenie grup zawodowych, których ma dotyczyć ochrona przewidziana dla funkcjonariusza publicznego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Określenie terminu wejścia w życie ustaw o diagnostyce laboratoryjnej, ustawie o samorządzie ratowników medycznych </a:t>
            </a:r>
            <a:b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ustawie o innych zawodach medycznych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Określenie modelu urlopu na poratowanie zdrowia 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Przygotowanie przez MZ metodologii wyliczeń skutków wdrożenia postulatów OKPS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az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447800" cy="1260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528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04800"/>
            <a:ext cx="9144000" cy="11453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/>
              <a:t>23.09.2021 r.</a:t>
            </a:r>
          </a:p>
          <a:p>
            <a:pPr algn="ctr"/>
            <a:r>
              <a:rPr lang="pl-PL" sz="2800" dirty="0"/>
              <a:t> Drugie spotkanie - ustalenia</a:t>
            </a:r>
            <a:endParaRPr lang="en-US" sz="2800" dirty="0"/>
          </a:p>
        </p:txBody>
      </p:sp>
      <p:pic>
        <p:nvPicPr>
          <p:cNvPr id="8" name="Obraz 7" descr="C:\Users\kosmalski1\AppData\Local\Microsoft\Windows\INetCache\Content.Word\LOGO_nipip_kolor_kwadrat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9525"/>
            <a:ext cx="2209161" cy="14665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76200" y="1371600"/>
            <a:ext cx="9067800" cy="547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spotkaniu dokonano analizy poszczególnych postulatów i jako zobowiązanie MZ wskazano: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Postulat 8.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najbliższym spotkaniu będzie przedstawiony harmonogram procedowania nad wymienionymi w postulacie projektami ustaw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Postulat 7.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Propozycja zapisania urlopu na poratowanie zdrowia w ustawie </a:t>
            </a:r>
            <a:b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działalności leczniczej – na zasadach jak u nauczycieli. Resort zdrowia przedstawił propozycję urlopu do uzgodnienia z prawnikami OKPS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Postulat 6.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Inne zawody </a:t>
            </a: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okołomedyczne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prowadzone prace analityczne biorące pod uwagę zgłaszane przez Komitet zastrzeżenia i uwagi biorąc pod uwagę punkty sporne do omówienia na kolejnym spotkaniu.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Postulat 5.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Stworzenie warunków chroniących medyków (no-</a:t>
            </a: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fault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uzgodnienie </a:t>
            </a:r>
            <a:b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Dyrektorem Dzięgielewskim i prawnikami Komitetu.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Postulat 4.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Ochrona dla funkcjonariusza publicznego – zapisanie w ustawie </a:t>
            </a:r>
            <a:b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działalności leczniczej i poszerzenie ochrony dla osób wykonujących zawody medyczne – (uzgodnienia stron ) oraz dopisanie osób wykonujących zawody niemedyczne</a:t>
            </a:r>
          </a:p>
        </p:txBody>
      </p:sp>
      <p:pic>
        <p:nvPicPr>
          <p:cNvPr id="10" name="Obraz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447800" cy="1260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88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04800"/>
            <a:ext cx="9144000" cy="11453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/>
              <a:t>23.09.2021 r.</a:t>
            </a:r>
          </a:p>
          <a:p>
            <a:pPr algn="ctr"/>
            <a:r>
              <a:rPr lang="pl-PL" sz="2800" dirty="0"/>
              <a:t> Drugie spotkanie - ustalenia</a:t>
            </a:r>
            <a:endParaRPr lang="en-US" sz="2800" dirty="0"/>
          </a:p>
        </p:txBody>
      </p:sp>
      <p:pic>
        <p:nvPicPr>
          <p:cNvPr id="8" name="Obraz 7" descr="C:\Users\kosmalski1\AppData\Local\Microsoft\Windows\INetCache\Content.Word\LOGO_nipip_kolor_kwadrat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9525"/>
            <a:ext cx="2209161" cy="14665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0" y="2590800"/>
            <a:ext cx="9144000" cy="225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Dokonano analizy poszczególnych postulatów i jako zobowiązanie MZ wskazano:</a:t>
            </a:r>
          </a:p>
          <a:p>
            <a:pPr lvl="0">
              <a:lnSpc>
                <a:spcPct val="107000"/>
              </a:lnSpc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Postulat 3 i 2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brak przesłanych dokumentów 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Postulat 1.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Ustalenie liczby osób, podlegających zwiększeniu wynagrodzeń na umowach o pracę i cywilnoprawnych. </a:t>
            </a:r>
          </a:p>
        </p:txBody>
      </p:sp>
      <p:pic>
        <p:nvPicPr>
          <p:cNvPr id="10" name="Obraz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447800" cy="1260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869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04800"/>
            <a:ext cx="9144000" cy="11453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/>
              <a:t>28.09.2021 r.</a:t>
            </a:r>
          </a:p>
          <a:p>
            <a:pPr algn="ctr"/>
            <a:r>
              <a:rPr lang="pl-PL" sz="2800" dirty="0"/>
              <a:t> Trzecie spotkanie - ustalenia</a:t>
            </a:r>
            <a:endParaRPr lang="en-US" sz="2800" dirty="0"/>
          </a:p>
        </p:txBody>
      </p:sp>
      <p:pic>
        <p:nvPicPr>
          <p:cNvPr id="8" name="Obraz 7" descr="C:\Users\kosmalski1\AppData\Local\Microsoft\Windows\INetCache\Content.Word\LOGO_nipip_kolor_kwadrat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9525"/>
            <a:ext cx="2209161" cy="14665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127233" y="1355378"/>
            <a:ext cx="9144000" cy="559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Ministerstwo Zdrowia zaproponowało 3 etapy prac:</a:t>
            </a:r>
          </a:p>
          <a:p>
            <a:pPr lvl="0">
              <a:lnSpc>
                <a:spcPct val="107000"/>
              </a:lnSpc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etap - opracowanie lewej strony tabeli z ustawy</a:t>
            </a:r>
          </a:p>
          <a:p>
            <a:pPr lvl="0">
              <a:lnSpc>
                <a:spcPct val="107000"/>
              </a:lnSpc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etap – wypracowanie podziału na grupy zawodowe</a:t>
            </a:r>
          </a:p>
          <a:p>
            <a:pPr lvl="0">
              <a:lnSpc>
                <a:spcPct val="107000"/>
              </a:lnSpc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etap – ustalenie współczynników pracy z określeniem ich wzrostu od 2022 – 2027 r.</a:t>
            </a:r>
          </a:p>
          <a:p>
            <a:pPr lvl="0" algn="ctr">
              <a:lnSpc>
                <a:spcPct val="107000"/>
              </a:lnSpc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Podjęta dyskusja na posiedzeniu dotyczyła: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Postulat 7.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Propozycja zapisania urlopu na poratowanie zdrowia w ustawie </a:t>
            </a:r>
            <a:b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działalności leczniczej – na zasadach jak u nauczycieli.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Postulat 6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Inne zawody </a:t>
            </a: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okołomedyczne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punkt sporny do omówienia na kolejnym spotkaniu.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Postulat 5.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Stworzenie warunków chroniących medyków (no-</a:t>
            </a: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fault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uzgodnienie </a:t>
            </a:r>
            <a:b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Dyrektorem Dzięgielewskim.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Postulat 4.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Ochrona dla funkcjonariusza publicznego – zapisanie w ustawie </a:t>
            </a:r>
            <a:b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działalności leczniczej i poszerzenie ochrony dla osób wykonujących zawody medyczne.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Postulat 3 i 2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brak przesłanych dokumentów 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Postulat 1.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Ustalenie liczby osób, podlegających zwiększeniu wynagrodzeń na umowach o pracę i cywilnoprawnych.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az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447800" cy="1260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4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04800"/>
            <a:ext cx="9144000" cy="11453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/>
              <a:t>30.09.2021 r.  </a:t>
            </a:r>
          </a:p>
          <a:p>
            <a:pPr algn="ctr"/>
            <a:r>
              <a:rPr lang="pl-PL" sz="2800" dirty="0"/>
              <a:t>Czwarte spotkanie - ustalenia</a:t>
            </a:r>
            <a:endParaRPr lang="en-US" sz="2800" dirty="0"/>
          </a:p>
        </p:txBody>
      </p:sp>
      <p:pic>
        <p:nvPicPr>
          <p:cNvPr id="8" name="Obraz 7" descr="C:\Users\kosmalski1\AppData\Local\Microsoft\Windows\INetCache\Content.Word\LOGO_nipip_kolor_kwadrat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9525"/>
            <a:ext cx="2209161" cy="14665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76200" y="1600382"/>
            <a:ext cx="8991600" cy="4816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Podjęta została dyskusja nad postulatami i określenie rozbieżności pomiędzy stronami ze wskazaniem argumentów stron: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Postulat 1.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brak porozumienia co do grup zawodowych, które powinny zostać objęte regulacjami wynagrodzeń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Postulat 2.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brak konkretów co do wzrostu wyceny wszystkich świadczeń a jedynie wskazanie harmonogramu prac nad wyceną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AOTMiT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rok 2022 dla 14 zakresów świadczeń medycznych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Postulat 3.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propozycja wprowadzenia dodatkowych pracowników </a:t>
            </a:r>
            <a:b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personelu pomocniczego - wg DRKM to zbyt duże obciążenie finansowe i brak możliwości ustalenia metodologii określenia ich liczby.</a:t>
            </a:r>
          </a:p>
          <a:p>
            <a:pPr lvl="0">
              <a:lnSpc>
                <a:spcPct val="107000"/>
              </a:lnSpc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az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447800" cy="1260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86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owerPoint B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2934</TotalTime>
  <Words>1647</Words>
  <Application>Microsoft Office PowerPoint</Application>
  <PresentationFormat>Pokaz na ekranie (4:3)</PresentationFormat>
  <Paragraphs>128</Paragraphs>
  <Slides>17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6" baseType="lpstr">
      <vt:lpstr>Arial</vt:lpstr>
      <vt:lpstr>Calibri</vt:lpstr>
      <vt:lpstr>Courier New</vt:lpstr>
      <vt:lpstr>Open Sans</vt:lpstr>
      <vt:lpstr>PermianSlabSerifTypeface</vt:lpstr>
      <vt:lpstr>Sitka Banner</vt:lpstr>
      <vt:lpstr>Sitka Display</vt:lpstr>
      <vt:lpstr>Wingdings</vt:lpstr>
      <vt:lpstr>PowerPoint B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Mmmmm                                   Dziękuję za uwagę                                                                                                                                                         Mariola  Łodzińska                                             Andrzej Tytuła                                            </vt:lpstr>
    </vt:vector>
  </TitlesOfParts>
  <Company>State of Tennessee: Finance &amp;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Izba Pielęgniarska</cp:lastModifiedBy>
  <cp:revision>168</cp:revision>
  <cp:lastPrinted>2021-03-16T14:24:12Z</cp:lastPrinted>
  <dcterms:created xsi:type="dcterms:W3CDTF">2015-04-23T14:38:43Z</dcterms:created>
  <dcterms:modified xsi:type="dcterms:W3CDTF">2021-10-21T11:46:01Z</dcterms:modified>
</cp:coreProperties>
</file>